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A3B6B383-91B5-5CD7-B7F4-5F27B940AC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CCBA0F34-1FE2-B7AC-F131-17F539173B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8F964-C281-4A43-B98F-16A3E53D4A68}" type="datetimeFigureOut">
              <a:rPr lang="hu-HU" smtClean="0"/>
              <a:t>2024. 04. 23.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49A80B4-BB39-1889-E64C-7701DCC651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22EF9C0-01EC-FFEB-6827-5EFD1CFB79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5F6A7-9531-458A-B29F-9191E903C9E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5729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8ED11-5FDA-4F41-95E5-595249A18103}" type="datetimeFigureOut">
              <a:rPr lang="hu-HU" smtClean="0"/>
              <a:t>2024. 04. 23.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5EF07-08A1-4AC1-B6BA-66C675C33E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66337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C0BFD-62DA-4B18-99CD-6F8286124124}" type="datetime1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383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E46E4-3054-45C9-B6EB-255A39B15714}" type="datetime1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1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8CCC1-2B0F-468E-94C9-3CBAA76C73FB}" type="datetime1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42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3A5E-8760-4AA5-A08A-BCC08FEF139A}" type="datetime1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15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6CB6-A6E8-4F79-B222-AF9A9EDBE1F3}" type="datetime1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76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6F3A2-8320-4604-BFF4-D8CC66B6E51B}" type="datetime1">
              <a:rPr lang="en-US" smtClean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11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178A-F48B-42AD-B893-6195428112ED}" type="datetime1">
              <a:rPr lang="en-US" smtClean="0"/>
              <a:t>4/23/2024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16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6D54-938A-4A83-8220-0B355A16F386}" type="datetime1">
              <a:rPr lang="en-US" smtClean="0"/>
              <a:t>4/23/2024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293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A967-442F-4C6F-AD32-E770731EAF52}" type="datetime1">
              <a:rPr lang="en-US" smtClean="0"/>
              <a:t>4/23/2024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02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4A2F24E-A5C3-4A68-9C0D-23BBB7B8DC30}" type="datetime1">
              <a:rPr lang="en-US" smtClean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99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3906A-125E-40F3-AF7A-347990EA6E8B}" type="datetime1">
              <a:rPr lang="en-US" smtClean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87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FB26ABA-A11E-444E-B839-4CE8BCA2C88D}" type="datetime1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54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A276F2-A347-CD18-81D6-14BCD88F9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388" y="4686301"/>
            <a:ext cx="6816312" cy="1982452"/>
          </a:xfrm>
        </p:spPr>
        <p:txBody>
          <a:bodyPr anchor="ctr">
            <a:normAutofit/>
          </a:bodyPr>
          <a:lstStyle/>
          <a:p>
            <a:r>
              <a:rPr lang="hu-HU" sz="4000" dirty="0"/>
              <a:t>Osztópárok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F6DCE4A-FDEC-68A0-6430-6953F63BC5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9010" y="4819650"/>
            <a:ext cx="6385180" cy="1726837"/>
          </a:xfrm>
        </p:spPr>
        <p:txBody>
          <a:bodyPr anchor="ctr">
            <a:normAutofit/>
          </a:bodyPr>
          <a:lstStyle/>
          <a:p>
            <a:pPr algn="ctr"/>
            <a:r>
              <a:rPr lang="hu-HU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Egy egész szám osztói közül azok a párok  amelyeknek szorzata egyenlő a számmal</a:t>
            </a:r>
            <a:endParaRPr lang="hu-HU" sz="1800" dirty="0"/>
          </a:p>
        </p:txBody>
      </p:sp>
      <p:pic>
        <p:nvPicPr>
          <p:cNvPr id="4" name="Picture 3" descr="Összekötött pontok hálója">
            <a:extLst>
              <a:ext uri="{FF2B5EF4-FFF2-40B4-BE49-F238E27FC236}">
                <a16:creationId xmlns:a16="http://schemas.microsoft.com/office/drawing/2014/main" id="{82608FF7-39C6-B35A-FE04-EEAA43F2EE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26"/>
          <a:stretch/>
        </p:blipFill>
        <p:spPr>
          <a:xfrm>
            <a:off x="20" y="10"/>
            <a:ext cx="12191979" cy="5143490"/>
          </a:xfrm>
          <a:custGeom>
            <a:avLst/>
            <a:gdLst/>
            <a:ahLst/>
            <a:cxnLst/>
            <a:rect l="l" t="t" r="r" b="b"/>
            <a:pathLst>
              <a:path w="12191999" h="5143500">
                <a:moveTo>
                  <a:pt x="0" y="0"/>
                </a:moveTo>
                <a:lnTo>
                  <a:pt x="12191999" y="0"/>
                </a:lnTo>
                <a:lnTo>
                  <a:pt x="12191999" y="4503161"/>
                </a:lnTo>
                <a:lnTo>
                  <a:pt x="12178990" y="4632203"/>
                </a:lnTo>
                <a:cubicBezTo>
                  <a:pt x="12119280" y="4924000"/>
                  <a:pt x="11861099" y="5143500"/>
                  <a:pt x="11551650" y="5143500"/>
                </a:cubicBezTo>
                <a:lnTo>
                  <a:pt x="640350" y="5143500"/>
                </a:lnTo>
                <a:cubicBezTo>
                  <a:pt x="286694" y="5143500"/>
                  <a:pt x="0" y="4856806"/>
                  <a:pt x="0" y="4503150"/>
                </a:cubicBezTo>
                <a:close/>
              </a:path>
            </a:pathLst>
          </a:custGeom>
        </p:spPr>
      </p:pic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E3700D86-3531-08FF-3DCE-E6A5B327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84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44D9C7-BD04-3DAD-36FA-E92EA2AFD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95926"/>
            <a:ext cx="7729728" cy="2413262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hu-HU" sz="2000" b="1" kern="10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36 osztóiról szerezhetünk tapasztalatot, ha megpróbálunk többféleképpen téglalap alakba kirakni 36 kis négyzetet </a:t>
            </a:r>
            <a:br>
              <a:rPr lang="hu-HU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graphicFrame>
        <p:nvGraphicFramePr>
          <p:cNvPr id="11" name="Tartalom helye 10">
            <a:extLst>
              <a:ext uri="{FF2B5EF4-FFF2-40B4-BE49-F238E27FC236}">
                <a16:creationId xmlns:a16="http://schemas.microsoft.com/office/drawing/2014/main" id="{B552DFDE-F643-244F-AA0A-8034451A5D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622128"/>
              </p:ext>
            </p:extLst>
          </p:nvPr>
        </p:nvGraphicFramePr>
        <p:xfrm>
          <a:off x="2071106" y="2158324"/>
          <a:ext cx="2249424" cy="2219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04">
                  <a:extLst>
                    <a:ext uri="{9D8B030D-6E8A-4147-A177-3AD203B41FA5}">
                      <a16:colId xmlns:a16="http://schemas.microsoft.com/office/drawing/2014/main" val="1254258439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4053293871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3257425924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3982080234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1087975406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1378673752"/>
                    </a:ext>
                  </a:extLst>
                </a:gridCol>
              </a:tblGrid>
              <a:tr h="369993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260188"/>
                  </a:ext>
                </a:extLst>
              </a:tr>
              <a:tr h="369993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846602"/>
                  </a:ext>
                </a:extLst>
              </a:tr>
              <a:tr h="369993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129564"/>
                  </a:ext>
                </a:extLst>
              </a:tr>
              <a:tr h="369993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081143"/>
                  </a:ext>
                </a:extLst>
              </a:tr>
              <a:tr h="369993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279582"/>
                  </a:ext>
                </a:extLst>
              </a:tr>
              <a:tr h="369993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836918"/>
                  </a:ext>
                </a:extLst>
              </a:tr>
            </a:tbl>
          </a:graphicData>
        </a:graphic>
      </p:graphicFrame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8117B2D-40D7-6249-43E6-586BEA26C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Táblázat 7">
            <a:extLst>
              <a:ext uri="{FF2B5EF4-FFF2-40B4-BE49-F238E27FC236}">
                <a16:creationId xmlns:a16="http://schemas.microsoft.com/office/drawing/2014/main" id="{4254CF49-5777-C3CD-BA35-3A790BCCEB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014581"/>
              </p:ext>
            </p:extLst>
          </p:nvPr>
        </p:nvGraphicFramePr>
        <p:xfrm>
          <a:off x="6437468" y="2170955"/>
          <a:ext cx="337413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04">
                  <a:extLst>
                    <a:ext uri="{9D8B030D-6E8A-4147-A177-3AD203B41FA5}">
                      <a16:colId xmlns:a16="http://schemas.microsoft.com/office/drawing/2014/main" val="1462108223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2147525051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2614792089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2516499105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108507163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2916341564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898094390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3730268330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37556834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15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150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199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259119"/>
                  </a:ext>
                </a:extLst>
              </a:tr>
            </a:tbl>
          </a:graphicData>
        </a:graphic>
      </p:graphicFrame>
      <p:graphicFrame>
        <p:nvGraphicFramePr>
          <p:cNvPr id="12" name="Táblázat 11">
            <a:extLst>
              <a:ext uri="{FF2B5EF4-FFF2-40B4-BE49-F238E27FC236}">
                <a16:creationId xmlns:a16="http://schemas.microsoft.com/office/drawing/2014/main" id="{D4DB4D98-8836-A35A-AF37-99D145A31A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043626"/>
              </p:ext>
            </p:extLst>
          </p:nvPr>
        </p:nvGraphicFramePr>
        <p:xfrm>
          <a:off x="4929589" y="4102450"/>
          <a:ext cx="674827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04">
                  <a:extLst>
                    <a:ext uri="{9D8B030D-6E8A-4147-A177-3AD203B41FA5}">
                      <a16:colId xmlns:a16="http://schemas.microsoft.com/office/drawing/2014/main" val="1049785187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1665914468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2767810814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4127571826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3874170594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4017335483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930013596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184536471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1288880267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2576553619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750844107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4223901030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4171087446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2419072772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3265274304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2442590865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2086410609"/>
                    </a:ext>
                  </a:extLst>
                </a:gridCol>
                <a:gridCol w="374904">
                  <a:extLst>
                    <a:ext uri="{9D8B030D-6E8A-4147-A177-3AD203B41FA5}">
                      <a16:colId xmlns:a16="http://schemas.microsoft.com/office/drawing/2014/main" val="26919049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252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753392"/>
                  </a:ext>
                </a:extLst>
              </a:tr>
            </a:tbl>
          </a:graphicData>
        </a:graphic>
      </p:graphicFrame>
      <p:graphicFrame>
        <p:nvGraphicFramePr>
          <p:cNvPr id="13" name="Táblázat 12">
            <a:extLst>
              <a:ext uri="{FF2B5EF4-FFF2-40B4-BE49-F238E27FC236}">
                <a16:creationId xmlns:a16="http://schemas.microsoft.com/office/drawing/2014/main" id="{453D4939-DECE-0392-E2AE-DDB266F225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526457"/>
              </p:ext>
            </p:extLst>
          </p:nvPr>
        </p:nvGraphicFramePr>
        <p:xfrm>
          <a:off x="383358" y="5334436"/>
          <a:ext cx="1142528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369">
                  <a:extLst>
                    <a:ext uri="{9D8B030D-6E8A-4147-A177-3AD203B41FA5}">
                      <a16:colId xmlns:a16="http://schemas.microsoft.com/office/drawing/2014/main" val="3946547023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1603506542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2486423551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1649868551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3638036284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898299107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1396970600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687727350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353394325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123195678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1673618816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73559314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3558873740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561953776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3073990017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1214471618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4008372047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1100859019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192744236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3503983975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3164324730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2509018998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2175364227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2592838330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1051821333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2858549204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2108216570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4197391518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2834945694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4012322424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1650706385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1104431947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979845082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1990359596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1324954455"/>
                    </a:ext>
                  </a:extLst>
                </a:gridCol>
                <a:gridCol w="317369">
                  <a:extLst>
                    <a:ext uri="{9D8B030D-6E8A-4147-A177-3AD203B41FA5}">
                      <a16:colId xmlns:a16="http://schemas.microsoft.com/office/drawing/2014/main" val="523090158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43981"/>
                  </a:ext>
                </a:extLst>
              </a:tr>
            </a:tbl>
          </a:graphicData>
        </a:graphic>
      </p:graphicFrame>
      <p:graphicFrame>
        <p:nvGraphicFramePr>
          <p:cNvPr id="14" name="Táblázat 13">
            <a:extLst>
              <a:ext uri="{FF2B5EF4-FFF2-40B4-BE49-F238E27FC236}">
                <a16:creationId xmlns:a16="http://schemas.microsoft.com/office/drawing/2014/main" id="{6A3A26DB-4980-F8AE-8ABC-803D5EC29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512875"/>
              </p:ext>
            </p:extLst>
          </p:nvPr>
        </p:nvGraphicFramePr>
        <p:xfrm>
          <a:off x="431153" y="381584"/>
          <a:ext cx="109728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306453188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378867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176451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141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031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534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342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086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4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522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294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170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35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458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952982"/>
                  </a:ext>
                </a:extLst>
              </a:tr>
            </a:tbl>
          </a:graphicData>
        </a:graphic>
      </p:graphicFrame>
      <p:sp>
        <p:nvSpPr>
          <p:cNvPr id="15" name="Szövegdoboz 14">
            <a:extLst>
              <a:ext uri="{FF2B5EF4-FFF2-40B4-BE49-F238E27FC236}">
                <a16:creationId xmlns:a16="http://schemas.microsoft.com/office/drawing/2014/main" id="{307959F0-4469-EBEF-4D1D-71E5C5C429D1}"/>
              </a:ext>
            </a:extLst>
          </p:cNvPr>
          <p:cNvSpPr txBox="1"/>
          <p:nvPr/>
        </p:nvSpPr>
        <p:spPr>
          <a:xfrm>
            <a:off x="517904" y="4848943"/>
            <a:ext cx="9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/>
              <a:t>3 ∙12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45E2BA6A-51CA-CAA0-A979-160F3F092632}"/>
              </a:ext>
            </a:extLst>
          </p:cNvPr>
          <p:cNvSpPr txBox="1"/>
          <p:nvPr/>
        </p:nvSpPr>
        <p:spPr>
          <a:xfrm>
            <a:off x="2724478" y="4431554"/>
            <a:ext cx="9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/>
              <a:t>6 ∙ 6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17621DF6-5674-45DC-34DC-68DAA0ABF9A3}"/>
              </a:ext>
            </a:extLst>
          </p:cNvPr>
          <p:cNvSpPr txBox="1"/>
          <p:nvPr/>
        </p:nvSpPr>
        <p:spPr>
          <a:xfrm>
            <a:off x="7653196" y="3632837"/>
            <a:ext cx="9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/>
              <a:t>9 ∙ 4</a:t>
            </a: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FDAA1276-7F59-EA7D-16F1-B369DA75EE72}"/>
              </a:ext>
            </a:extLst>
          </p:cNvPr>
          <p:cNvSpPr txBox="1"/>
          <p:nvPr/>
        </p:nvSpPr>
        <p:spPr>
          <a:xfrm>
            <a:off x="7832385" y="4837145"/>
            <a:ext cx="9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/>
              <a:t>18 ∙2</a:t>
            </a:r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D0A18EA5-2C40-889F-8C7B-100AD6E0F2A0}"/>
              </a:ext>
            </a:extLst>
          </p:cNvPr>
          <p:cNvSpPr txBox="1"/>
          <p:nvPr/>
        </p:nvSpPr>
        <p:spPr>
          <a:xfrm>
            <a:off x="5624660" y="5597322"/>
            <a:ext cx="942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/>
              <a:t>36 ∙ 1</a:t>
            </a:r>
          </a:p>
        </p:txBody>
      </p:sp>
    </p:spTree>
    <p:extLst>
      <p:ext uri="{BB962C8B-B14F-4D97-AF65-F5344CB8AC3E}">
        <p14:creationId xmlns:p14="http://schemas.microsoft.com/office/powerpoint/2010/main" val="280108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3B0AB3B-6753-DBA0-6058-2FA32D2F2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-65987"/>
            <a:ext cx="10058400" cy="1206630"/>
          </a:xfrm>
        </p:spPr>
        <p:txBody>
          <a:bodyPr/>
          <a:lstStyle/>
          <a:p>
            <a:pPr algn="ctr"/>
            <a:r>
              <a:rPr lang="hu-HU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36 osztópárjai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414EFE3-A881-3478-C0BA-322FAF452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4892945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1" kern="100" spc="-5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Felírhatjuk szorzat alakban. Ha növekvő sorban írjuk a szorzótényezőket, észrevesszük, hogy a két tényező közti különbség egyre kisebb lesz. Addig írjuk, ameddig nem fordul meg a sorozat, azaz olyan szám következne az első tényező helyére, amit már második tényezőként írtunk, vagy két azonos szám szorzata alkot egy párt.</a:t>
            </a:r>
          </a:p>
          <a:p>
            <a:pPr marL="0"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-HU" sz="1800" b="1" kern="100" spc="-50" dirty="0">
              <a:solidFill>
                <a:schemeClr val="tx2">
                  <a:lumMod val="90000"/>
                  <a:lumOff val="10000"/>
                </a:schemeClr>
              </a:solidFill>
              <a:highlight>
                <a:srgbClr val="FFFFFF"/>
              </a:highligh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b="1" kern="100" spc="-5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36=  1∙36</a:t>
            </a:r>
          </a:p>
          <a:p>
            <a:pPr marL="0" marR="0" indent="0" algn="ctr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b="1" kern="100" spc="-5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36=  2∙18</a:t>
            </a:r>
          </a:p>
          <a:p>
            <a:pPr marL="0" marR="0" indent="0" algn="ctr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b="1" kern="100" spc="-5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36=  3∙12</a:t>
            </a:r>
          </a:p>
          <a:p>
            <a:pPr marL="0" marR="0" indent="0" algn="ctr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b="1" kern="100" spc="-5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36=  4∙9</a:t>
            </a:r>
          </a:p>
          <a:p>
            <a:pPr marL="0" marR="0" indent="0" algn="ctr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b="1" kern="100" spc="-5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36=  6∙6</a:t>
            </a:r>
          </a:p>
          <a:p>
            <a:pPr marL="0" indent="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-HU" sz="1800" b="1" kern="100" spc="-50" dirty="0">
              <a:solidFill>
                <a:schemeClr val="tx2">
                  <a:lumMod val="90000"/>
                  <a:lumOff val="10000"/>
                </a:schemeClr>
              </a:solidFill>
              <a:highlight>
                <a:srgbClr val="FFFFFF"/>
              </a:highligh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1" kern="100" spc="-5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A nyilak irányában leolvasva megtaláljuk az összes osztóját. 9 osztója van.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124DC9E-5883-752C-341F-B7016D451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3</a:t>
            </a:fld>
            <a:endParaRPr lang="en-US" dirty="0"/>
          </a:p>
        </p:txBody>
      </p:sp>
      <p:cxnSp>
        <p:nvCxnSpPr>
          <p:cNvPr id="10" name="Egyenes összekötő nyíllal 9">
            <a:extLst>
              <a:ext uri="{FF2B5EF4-FFF2-40B4-BE49-F238E27FC236}">
                <a16:creationId xmlns:a16="http://schemas.microsoft.com/office/drawing/2014/main" id="{B33BCAFE-2EF0-2BE4-490D-ED8CF87FAECE}"/>
              </a:ext>
            </a:extLst>
          </p:cNvPr>
          <p:cNvCxnSpPr>
            <a:cxnSpLocks/>
          </p:cNvCxnSpPr>
          <p:nvPr/>
        </p:nvCxnSpPr>
        <p:spPr>
          <a:xfrm>
            <a:off x="6096000" y="2743200"/>
            <a:ext cx="0" cy="2696066"/>
          </a:xfrm>
          <a:prstGeom prst="straightConnector1">
            <a:avLst/>
          </a:prstGeom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Egyenes összekötő nyíllal 11">
            <a:extLst>
              <a:ext uri="{FF2B5EF4-FFF2-40B4-BE49-F238E27FC236}">
                <a16:creationId xmlns:a16="http://schemas.microsoft.com/office/drawing/2014/main" id="{78A8D0DF-83EB-606A-8984-8E59AAEC8DCE}"/>
              </a:ext>
            </a:extLst>
          </p:cNvPr>
          <p:cNvCxnSpPr>
            <a:cxnSpLocks/>
          </p:cNvCxnSpPr>
          <p:nvPr/>
        </p:nvCxnSpPr>
        <p:spPr>
          <a:xfrm flipV="1">
            <a:off x="7059104" y="2639505"/>
            <a:ext cx="0" cy="2696066"/>
          </a:xfrm>
          <a:prstGeom prst="straightConnector1">
            <a:avLst/>
          </a:prstGeom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428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3333615-8BB4-EBD7-6A4E-FB3A477F5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b="1" kern="10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ea typeface="+mn-ea"/>
                <a:cs typeface="Times New Roman" panose="02020603050405020304" pitchFamily="18" charset="0"/>
              </a:rPr>
              <a:t>24</a:t>
            </a:r>
            <a:r>
              <a:rPr lang="hu-HU" b="1" kern="10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hu-HU" b="1" kern="10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Candara Light" panose="020E0502030303020204" pitchFamily="34" charset="0"/>
                <a:ea typeface="+mn-ea"/>
                <a:cs typeface="Times New Roman" panose="02020603050405020304" pitchFamily="18" charset="0"/>
              </a:rPr>
              <a:t>osztópárjai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ADF993D-56EC-1002-C97C-807429041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kern="100" spc="-5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Felírhatjuk szorzat alakban. Ha növekvő sorban írjuk a szorzótényezőket, észrevesszük, hogy a két tényező közti különbség egyre kisebb lesz. Addig írjuk, ameddig nem fordul meg a sorozat, azaz olyan szám következne az első tényező helyére, amit már második tényezőként írtunk, vagy két azonos szám szorzata alkot egy párt.</a:t>
            </a:r>
          </a:p>
          <a:p>
            <a:pPr marL="0"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-HU" sz="2000" b="1" kern="100" spc="-50" dirty="0">
              <a:solidFill>
                <a:schemeClr val="tx2">
                  <a:lumMod val="90000"/>
                  <a:lumOff val="10000"/>
                </a:schemeClr>
              </a:solidFill>
              <a:highlight>
                <a:srgbClr val="FFFFFF"/>
              </a:highligh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1" kern="100" spc="-5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24=  1∙24</a:t>
            </a:r>
          </a:p>
          <a:p>
            <a:pPr marL="0" marR="0" indent="0" algn="ctr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1" kern="100" spc="-5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24=  2∙12</a:t>
            </a:r>
          </a:p>
          <a:p>
            <a:pPr marL="0" marR="0" indent="0" algn="ctr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1" kern="100" spc="-5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24=  3∙8</a:t>
            </a:r>
          </a:p>
          <a:p>
            <a:pPr marL="0" marR="0" indent="0" algn="ctr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1" kern="100" spc="-5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24=  4∙6</a:t>
            </a:r>
          </a:p>
          <a:p>
            <a:pPr marL="0" indent="0" algn="just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-HU" sz="2000" b="1" kern="100" spc="-50" dirty="0">
              <a:solidFill>
                <a:schemeClr val="tx2">
                  <a:lumMod val="90000"/>
                  <a:lumOff val="10000"/>
                </a:schemeClr>
              </a:solidFill>
              <a:highlight>
                <a:srgbClr val="FFFFFF"/>
              </a:highligh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kern="100" spc="-50" dirty="0">
                <a:solidFill>
                  <a:schemeClr val="tx2">
                    <a:lumMod val="90000"/>
                    <a:lumOff val="10000"/>
                  </a:schemeClr>
                </a:solidFill>
                <a:highlight>
                  <a:srgbClr val="FFFFFF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A sorban leolvasva megtaláljuk mind a 8 osztóját.</a:t>
            </a:r>
          </a:p>
          <a:p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9865764-4570-8E9D-F2A7-38479E783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91803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82</TotalTime>
  <Words>235</Words>
  <Application>Microsoft Office PowerPoint</Application>
  <PresentationFormat>Szélesvásznú</PresentationFormat>
  <Paragraphs>31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Candara Light</vt:lpstr>
      <vt:lpstr>Retrospektív</vt:lpstr>
      <vt:lpstr>Osztópárok</vt:lpstr>
      <vt:lpstr>A 36 osztóiról szerezhetünk tapasztalatot, ha megpróbálunk többféleképpen téglalap alakba kirakni 36 kis négyzetet  </vt:lpstr>
      <vt:lpstr>36 osztópárjai</vt:lpstr>
      <vt:lpstr>24 osztópárjai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Osztópárok</dc:title>
  <dc:creator>Dorottya Hajnalné Terjéki</dc:creator>
  <cp:lastModifiedBy>Dorottya Hajnalné Terjéki</cp:lastModifiedBy>
  <cp:revision>1</cp:revision>
  <dcterms:created xsi:type="dcterms:W3CDTF">2024-04-23T19:19:16Z</dcterms:created>
  <dcterms:modified xsi:type="dcterms:W3CDTF">2024-04-23T20:41:26Z</dcterms:modified>
</cp:coreProperties>
</file>