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4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>
            <a:extLst>
              <a:ext uri="{FF2B5EF4-FFF2-40B4-BE49-F238E27FC236}">
                <a16:creationId xmlns:a16="http://schemas.microsoft.com/office/drawing/2014/main" id="{A3B6B383-91B5-5CD7-B7F4-5F27B940AC5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CCBA0F34-1FE2-B7AC-F131-17F539173BB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A8F964-C281-4A43-B98F-16A3E53D4A68}" type="datetimeFigureOut">
              <a:rPr lang="hu-HU" smtClean="0"/>
              <a:t>2024. 04. 23.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549A80B4-BB39-1889-E64C-7701DCC651F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322EF9C0-01EC-FFEB-6827-5EFD1CFB797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35F6A7-9531-458A-B29F-9191E903C9E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7572987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A8ED11-5FDA-4F41-95E5-595249A18103}" type="datetimeFigureOut">
              <a:rPr lang="hu-HU" smtClean="0"/>
              <a:t>2024. 04. 23.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D5EF07-08A1-4AC1-B6BA-66C675C33E7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6663372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C0BFD-62DA-4B18-99CD-6F8286124124}" type="datetime1">
              <a:rPr lang="en-US" smtClean="0"/>
              <a:t>4/23/2024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3833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E46E4-3054-45C9-B6EB-255A39B15714}" type="datetime1">
              <a:rPr lang="en-US" smtClean="0"/>
              <a:t>4/23/2024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9013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8CCC1-2B0F-468E-94C9-3CBAA76C73FB}" type="datetime1">
              <a:rPr lang="en-US" smtClean="0"/>
              <a:t>4/23/2024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0425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E3A5E-8760-4AA5-A08A-BCC08FEF139A}" type="datetime1">
              <a:rPr lang="en-US" smtClean="0"/>
              <a:t>4/23/2024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155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C6CB6-A6E8-4F79-B222-AF9A9EDBE1F3}" type="datetime1">
              <a:rPr lang="en-US" smtClean="0"/>
              <a:t>4/23/2024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4764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6F3A2-8320-4604-BFF4-D8CC66B6E51B}" type="datetime1">
              <a:rPr lang="en-US" smtClean="0"/>
              <a:t>4/23/2024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1110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8178A-F48B-42AD-B893-6195428112ED}" type="datetime1">
              <a:rPr lang="en-US" smtClean="0"/>
              <a:t>4/23/2024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8162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56D54-938A-4A83-8220-0B355A16F386}" type="datetime1">
              <a:rPr lang="en-US" smtClean="0"/>
              <a:t>4/23/2024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8293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EA967-442F-4C6F-AD32-E770731EAF52}" type="datetime1">
              <a:rPr lang="en-US" smtClean="0"/>
              <a:t>4/23/2024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2023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04A2F24E-A5C3-4A68-9C0D-23BBB7B8DC30}" type="datetime1">
              <a:rPr lang="en-US" smtClean="0"/>
              <a:t>4/23/2024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E91CC32-6A6B-4E2E-BBA1-6864F305DA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0995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3906A-125E-40F3-AF7A-347990EA6E8B}" type="datetime1">
              <a:rPr lang="en-US" smtClean="0"/>
              <a:t>4/23/2024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9872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FB26ABA-A11E-444E-B839-4CE8BCA2C88D}" type="datetime1">
              <a:rPr lang="en-US" smtClean="0"/>
              <a:t>4/23/2024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E91CC32-6A6B-4E2E-BBA1-6864F305DA26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3547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5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5A276F2-A347-CD18-81D6-14BCD88F92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8388" y="4686301"/>
            <a:ext cx="6816312" cy="1982452"/>
          </a:xfrm>
        </p:spPr>
        <p:txBody>
          <a:bodyPr anchor="ctr">
            <a:normAutofit/>
          </a:bodyPr>
          <a:lstStyle/>
          <a:p>
            <a:r>
              <a:rPr lang="hu-HU" sz="4000" dirty="0"/>
              <a:t>Osztópárok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BF6DCE4A-FDEC-68A0-6430-6953F63BC5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79010" y="4819650"/>
            <a:ext cx="6385180" cy="1726837"/>
          </a:xfrm>
        </p:spPr>
        <p:txBody>
          <a:bodyPr anchor="ctr">
            <a:normAutofit/>
          </a:bodyPr>
          <a:lstStyle/>
          <a:p>
            <a:pPr algn="ctr"/>
            <a:r>
              <a:rPr lang="hu-HU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Egy egész szám osztói közül azok a párok  amelyeknek szorzata egyenlő a számmal</a:t>
            </a:r>
            <a:endParaRPr lang="hu-HU" sz="1800" dirty="0"/>
          </a:p>
        </p:txBody>
      </p:sp>
      <p:pic>
        <p:nvPicPr>
          <p:cNvPr id="4" name="Picture 3" descr="Összekötött pontok hálója">
            <a:extLst>
              <a:ext uri="{FF2B5EF4-FFF2-40B4-BE49-F238E27FC236}">
                <a16:creationId xmlns:a16="http://schemas.microsoft.com/office/drawing/2014/main" id="{82608FF7-39C6-B35A-FE04-EEAA43F2EE5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726"/>
          <a:stretch/>
        </p:blipFill>
        <p:spPr>
          <a:xfrm>
            <a:off x="20" y="10"/>
            <a:ext cx="12191979" cy="5143490"/>
          </a:xfrm>
          <a:custGeom>
            <a:avLst/>
            <a:gdLst/>
            <a:ahLst/>
            <a:cxnLst/>
            <a:rect l="l" t="t" r="r" b="b"/>
            <a:pathLst>
              <a:path w="12191999" h="5143500">
                <a:moveTo>
                  <a:pt x="0" y="0"/>
                </a:moveTo>
                <a:lnTo>
                  <a:pt x="12191999" y="0"/>
                </a:lnTo>
                <a:lnTo>
                  <a:pt x="12191999" y="4503161"/>
                </a:lnTo>
                <a:lnTo>
                  <a:pt x="12178990" y="4632203"/>
                </a:lnTo>
                <a:cubicBezTo>
                  <a:pt x="12119280" y="4924000"/>
                  <a:pt x="11861099" y="5143500"/>
                  <a:pt x="11551650" y="5143500"/>
                </a:cubicBezTo>
                <a:lnTo>
                  <a:pt x="640350" y="5143500"/>
                </a:lnTo>
                <a:cubicBezTo>
                  <a:pt x="286694" y="5143500"/>
                  <a:pt x="0" y="4856806"/>
                  <a:pt x="0" y="4503150"/>
                </a:cubicBezTo>
                <a:close/>
              </a:path>
            </a:pathLst>
          </a:custGeom>
        </p:spPr>
      </p:pic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E3700D86-3531-08FF-3DCE-E6A5B3273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6845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644D9C7-BD04-3DAD-36FA-E92EA2AFD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95926"/>
            <a:ext cx="7729728" cy="2413262"/>
          </a:xfrm>
        </p:spPr>
        <p:txBody>
          <a:bodyPr>
            <a:normAutofit fontScale="90000"/>
          </a:bodyPr>
          <a:lstStyle/>
          <a:p>
            <a:pPr algn="ctr">
              <a:lnSpc>
                <a:spcPct val="200000"/>
              </a:lnSpc>
            </a:pPr>
            <a:r>
              <a:rPr lang="hu-HU" sz="2000" b="1" kern="100" dirty="0">
                <a:solidFill>
                  <a:schemeClr val="tx2">
                    <a:lumMod val="90000"/>
                    <a:lumOff val="10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36 osztóiról szerezhetünk tapasztalatot, ha megpróbálunk többféleképpen téglalap alakba kirakni 36 kis négyzetet </a:t>
            </a:r>
            <a:br>
              <a:rPr lang="hu-H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hu-HU" dirty="0"/>
          </a:p>
        </p:txBody>
      </p:sp>
      <p:graphicFrame>
        <p:nvGraphicFramePr>
          <p:cNvPr id="11" name="Tartalom helye 10">
            <a:extLst>
              <a:ext uri="{FF2B5EF4-FFF2-40B4-BE49-F238E27FC236}">
                <a16:creationId xmlns:a16="http://schemas.microsoft.com/office/drawing/2014/main" id="{B552DFDE-F643-244F-AA0A-8034451A5D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8622128"/>
              </p:ext>
            </p:extLst>
          </p:nvPr>
        </p:nvGraphicFramePr>
        <p:xfrm>
          <a:off x="2071106" y="2158324"/>
          <a:ext cx="2249424" cy="22199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904">
                  <a:extLst>
                    <a:ext uri="{9D8B030D-6E8A-4147-A177-3AD203B41FA5}">
                      <a16:colId xmlns:a16="http://schemas.microsoft.com/office/drawing/2014/main" val="1254258439"/>
                    </a:ext>
                  </a:extLst>
                </a:gridCol>
                <a:gridCol w="374904">
                  <a:extLst>
                    <a:ext uri="{9D8B030D-6E8A-4147-A177-3AD203B41FA5}">
                      <a16:colId xmlns:a16="http://schemas.microsoft.com/office/drawing/2014/main" val="4053293871"/>
                    </a:ext>
                  </a:extLst>
                </a:gridCol>
                <a:gridCol w="374904">
                  <a:extLst>
                    <a:ext uri="{9D8B030D-6E8A-4147-A177-3AD203B41FA5}">
                      <a16:colId xmlns:a16="http://schemas.microsoft.com/office/drawing/2014/main" val="3257425924"/>
                    </a:ext>
                  </a:extLst>
                </a:gridCol>
                <a:gridCol w="374904">
                  <a:extLst>
                    <a:ext uri="{9D8B030D-6E8A-4147-A177-3AD203B41FA5}">
                      <a16:colId xmlns:a16="http://schemas.microsoft.com/office/drawing/2014/main" val="3982080234"/>
                    </a:ext>
                  </a:extLst>
                </a:gridCol>
                <a:gridCol w="374904">
                  <a:extLst>
                    <a:ext uri="{9D8B030D-6E8A-4147-A177-3AD203B41FA5}">
                      <a16:colId xmlns:a16="http://schemas.microsoft.com/office/drawing/2014/main" val="1087975406"/>
                    </a:ext>
                  </a:extLst>
                </a:gridCol>
                <a:gridCol w="374904">
                  <a:extLst>
                    <a:ext uri="{9D8B030D-6E8A-4147-A177-3AD203B41FA5}">
                      <a16:colId xmlns:a16="http://schemas.microsoft.com/office/drawing/2014/main" val="1378673752"/>
                    </a:ext>
                  </a:extLst>
                </a:gridCol>
              </a:tblGrid>
              <a:tr h="369993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1260188"/>
                  </a:ext>
                </a:extLst>
              </a:tr>
              <a:tr h="369993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5846602"/>
                  </a:ext>
                </a:extLst>
              </a:tr>
              <a:tr h="369993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9129564"/>
                  </a:ext>
                </a:extLst>
              </a:tr>
              <a:tr h="369993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5081143"/>
                  </a:ext>
                </a:extLst>
              </a:tr>
              <a:tr h="369993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0279582"/>
                  </a:ext>
                </a:extLst>
              </a:tr>
              <a:tr h="369993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5836918"/>
                  </a:ext>
                </a:extLst>
              </a:tr>
            </a:tbl>
          </a:graphicData>
        </a:graphic>
      </p:graphicFrame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E8117B2D-40D7-6249-43E6-586BEA26C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2</a:t>
            </a:fld>
            <a:endParaRPr lang="en-US"/>
          </a:p>
        </p:txBody>
      </p:sp>
      <p:graphicFrame>
        <p:nvGraphicFramePr>
          <p:cNvPr id="8" name="Táblázat 7">
            <a:extLst>
              <a:ext uri="{FF2B5EF4-FFF2-40B4-BE49-F238E27FC236}">
                <a16:creationId xmlns:a16="http://schemas.microsoft.com/office/drawing/2014/main" id="{4254CF49-5777-C3CD-BA35-3A790BCCEB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7014581"/>
              </p:ext>
            </p:extLst>
          </p:nvPr>
        </p:nvGraphicFramePr>
        <p:xfrm>
          <a:off x="6437468" y="2170955"/>
          <a:ext cx="3374136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904">
                  <a:extLst>
                    <a:ext uri="{9D8B030D-6E8A-4147-A177-3AD203B41FA5}">
                      <a16:colId xmlns:a16="http://schemas.microsoft.com/office/drawing/2014/main" val="1462108223"/>
                    </a:ext>
                  </a:extLst>
                </a:gridCol>
                <a:gridCol w="374904">
                  <a:extLst>
                    <a:ext uri="{9D8B030D-6E8A-4147-A177-3AD203B41FA5}">
                      <a16:colId xmlns:a16="http://schemas.microsoft.com/office/drawing/2014/main" val="2147525051"/>
                    </a:ext>
                  </a:extLst>
                </a:gridCol>
                <a:gridCol w="374904">
                  <a:extLst>
                    <a:ext uri="{9D8B030D-6E8A-4147-A177-3AD203B41FA5}">
                      <a16:colId xmlns:a16="http://schemas.microsoft.com/office/drawing/2014/main" val="2614792089"/>
                    </a:ext>
                  </a:extLst>
                </a:gridCol>
                <a:gridCol w="374904">
                  <a:extLst>
                    <a:ext uri="{9D8B030D-6E8A-4147-A177-3AD203B41FA5}">
                      <a16:colId xmlns:a16="http://schemas.microsoft.com/office/drawing/2014/main" val="2516499105"/>
                    </a:ext>
                  </a:extLst>
                </a:gridCol>
                <a:gridCol w="374904">
                  <a:extLst>
                    <a:ext uri="{9D8B030D-6E8A-4147-A177-3AD203B41FA5}">
                      <a16:colId xmlns:a16="http://schemas.microsoft.com/office/drawing/2014/main" val="108507163"/>
                    </a:ext>
                  </a:extLst>
                </a:gridCol>
                <a:gridCol w="374904">
                  <a:extLst>
                    <a:ext uri="{9D8B030D-6E8A-4147-A177-3AD203B41FA5}">
                      <a16:colId xmlns:a16="http://schemas.microsoft.com/office/drawing/2014/main" val="2916341564"/>
                    </a:ext>
                  </a:extLst>
                </a:gridCol>
                <a:gridCol w="374904">
                  <a:extLst>
                    <a:ext uri="{9D8B030D-6E8A-4147-A177-3AD203B41FA5}">
                      <a16:colId xmlns:a16="http://schemas.microsoft.com/office/drawing/2014/main" val="898094390"/>
                    </a:ext>
                  </a:extLst>
                </a:gridCol>
                <a:gridCol w="374904">
                  <a:extLst>
                    <a:ext uri="{9D8B030D-6E8A-4147-A177-3AD203B41FA5}">
                      <a16:colId xmlns:a16="http://schemas.microsoft.com/office/drawing/2014/main" val="3730268330"/>
                    </a:ext>
                  </a:extLst>
                </a:gridCol>
                <a:gridCol w="374904">
                  <a:extLst>
                    <a:ext uri="{9D8B030D-6E8A-4147-A177-3AD203B41FA5}">
                      <a16:colId xmlns:a16="http://schemas.microsoft.com/office/drawing/2014/main" val="375568349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5157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61503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81995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9259119"/>
                  </a:ext>
                </a:extLst>
              </a:tr>
            </a:tbl>
          </a:graphicData>
        </a:graphic>
      </p:graphicFrame>
      <p:graphicFrame>
        <p:nvGraphicFramePr>
          <p:cNvPr id="12" name="Táblázat 11">
            <a:extLst>
              <a:ext uri="{FF2B5EF4-FFF2-40B4-BE49-F238E27FC236}">
                <a16:creationId xmlns:a16="http://schemas.microsoft.com/office/drawing/2014/main" id="{D4DB4D98-8836-A35A-AF37-99D145A31A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3043626"/>
              </p:ext>
            </p:extLst>
          </p:nvPr>
        </p:nvGraphicFramePr>
        <p:xfrm>
          <a:off x="4929589" y="4102450"/>
          <a:ext cx="6748272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904">
                  <a:extLst>
                    <a:ext uri="{9D8B030D-6E8A-4147-A177-3AD203B41FA5}">
                      <a16:colId xmlns:a16="http://schemas.microsoft.com/office/drawing/2014/main" val="1049785187"/>
                    </a:ext>
                  </a:extLst>
                </a:gridCol>
                <a:gridCol w="374904">
                  <a:extLst>
                    <a:ext uri="{9D8B030D-6E8A-4147-A177-3AD203B41FA5}">
                      <a16:colId xmlns:a16="http://schemas.microsoft.com/office/drawing/2014/main" val="1665914468"/>
                    </a:ext>
                  </a:extLst>
                </a:gridCol>
                <a:gridCol w="374904">
                  <a:extLst>
                    <a:ext uri="{9D8B030D-6E8A-4147-A177-3AD203B41FA5}">
                      <a16:colId xmlns:a16="http://schemas.microsoft.com/office/drawing/2014/main" val="2767810814"/>
                    </a:ext>
                  </a:extLst>
                </a:gridCol>
                <a:gridCol w="374904">
                  <a:extLst>
                    <a:ext uri="{9D8B030D-6E8A-4147-A177-3AD203B41FA5}">
                      <a16:colId xmlns:a16="http://schemas.microsoft.com/office/drawing/2014/main" val="4127571826"/>
                    </a:ext>
                  </a:extLst>
                </a:gridCol>
                <a:gridCol w="374904">
                  <a:extLst>
                    <a:ext uri="{9D8B030D-6E8A-4147-A177-3AD203B41FA5}">
                      <a16:colId xmlns:a16="http://schemas.microsoft.com/office/drawing/2014/main" val="3874170594"/>
                    </a:ext>
                  </a:extLst>
                </a:gridCol>
                <a:gridCol w="374904">
                  <a:extLst>
                    <a:ext uri="{9D8B030D-6E8A-4147-A177-3AD203B41FA5}">
                      <a16:colId xmlns:a16="http://schemas.microsoft.com/office/drawing/2014/main" val="4017335483"/>
                    </a:ext>
                  </a:extLst>
                </a:gridCol>
                <a:gridCol w="374904">
                  <a:extLst>
                    <a:ext uri="{9D8B030D-6E8A-4147-A177-3AD203B41FA5}">
                      <a16:colId xmlns:a16="http://schemas.microsoft.com/office/drawing/2014/main" val="930013596"/>
                    </a:ext>
                  </a:extLst>
                </a:gridCol>
                <a:gridCol w="374904">
                  <a:extLst>
                    <a:ext uri="{9D8B030D-6E8A-4147-A177-3AD203B41FA5}">
                      <a16:colId xmlns:a16="http://schemas.microsoft.com/office/drawing/2014/main" val="184536471"/>
                    </a:ext>
                  </a:extLst>
                </a:gridCol>
                <a:gridCol w="374904">
                  <a:extLst>
                    <a:ext uri="{9D8B030D-6E8A-4147-A177-3AD203B41FA5}">
                      <a16:colId xmlns:a16="http://schemas.microsoft.com/office/drawing/2014/main" val="1288880267"/>
                    </a:ext>
                  </a:extLst>
                </a:gridCol>
                <a:gridCol w="374904">
                  <a:extLst>
                    <a:ext uri="{9D8B030D-6E8A-4147-A177-3AD203B41FA5}">
                      <a16:colId xmlns:a16="http://schemas.microsoft.com/office/drawing/2014/main" val="2576553619"/>
                    </a:ext>
                  </a:extLst>
                </a:gridCol>
                <a:gridCol w="374904">
                  <a:extLst>
                    <a:ext uri="{9D8B030D-6E8A-4147-A177-3AD203B41FA5}">
                      <a16:colId xmlns:a16="http://schemas.microsoft.com/office/drawing/2014/main" val="750844107"/>
                    </a:ext>
                  </a:extLst>
                </a:gridCol>
                <a:gridCol w="374904">
                  <a:extLst>
                    <a:ext uri="{9D8B030D-6E8A-4147-A177-3AD203B41FA5}">
                      <a16:colId xmlns:a16="http://schemas.microsoft.com/office/drawing/2014/main" val="4223901030"/>
                    </a:ext>
                  </a:extLst>
                </a:gridCol>
                <a:gridCol w="374904">
                  <a:extLst>
                    <a:ext uri="{9D8B030D-6E8A-4147-A177-3AD203B41FA5}">
                      <a16:colId xmlns:a16="http://schemas.microsoft.com/office/drawing/2014/main" val="4171087446"/>
                    </a:ext>
                  </a:extLst>
                </a:gridCol>
                <a:gridCol w="374904">
                  <a:extLst>
                    <a:ext uri="{9D8B030D-6E8A-4147-A177-3AD203B41FA5}">
                      <a16:colId xmlns:a16="http://schemas.microsoft.com/office/drawing/2014/main" val="2419072772"/>
                    </a:ext>
                  </a:extLst>
                </a:gridCol>
                <a:gridCol w="374904">
                  <a:extLst>
                    <a:ext uri="{9D8B030D-6E8A-4147-A177-3AD203B41FA5}">
                      <a16:colId xmlns:a16="http://schemas.microsoft.com/office/drawing/2014/main" val="3265274304"/>
                    </a:ext>
                  </a:extLst>
                </a:gridCol>
                <a:gridCol w="374904">
                  <a:extLst>
                    <a:ext uri="{9D8B030D-6E8A-4147-A177-3AD203B41FA5}">
                      <a16:colId xmlns:a16="http://schemas.microsoft.com/office/drawing/2014/main" val="2442590865"/>
                    </a:ext>
                  </a:extLst>
                </a:gridCol>
                <a:gridCol w="374904">
                  <a:extLst>
                    <a:ext uri="{9D8B030D-6E8A-4147-A177-3AD203B41FA5}">
                      <a16:colId xmlns:a16="http://schemas.microsoft.com/office/drawing/2014/main" val="2086410609"/>
                    </a:ext>
                  </a:extLst>
                </a:gridCol>
                <a:gridCol w="374904">
                  <a:extLst>
                    <a:ext uri="{9D8B030D-6E8A-4147-A177-3AD203B41FA5}">
                      <a16:colId xmlns:a16="http://schemas.microsoft.com/office/drawing/2014/main" val="26919049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62525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7753392"/>
                  </a:ext>
                </a:extLst>
              </a:tr>
            </a:tbl>
          </a:graphicData>
        </a:graphic>
      </p:graphicFrame>
      <p:graphicFrame>
        <p:nvGraphicFramePr>
          <p:cNvPr id="13" name="Táblázat 12">
            <a:extLst>
              <a:ext uri="{FF2B5EF4-FFF2-40B4-BE49-F238E27FC236}">
                <a16:creationId xmlns:a16="http://schemas.microsoft.com/office/drawing/2014/main" id="{453D4939-DECE-0392-E2AE-DDB266F225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2526457"/>
              </p:ext>
            </p:extLst>
          </p:nvPr>
        </p:nvGraphicFramePr>
        <p:xfrm>
          <a:off x="383358" y="5334436"/>
          <a:ext cx="114252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369">
                  <a:extLst>
                    <a:ext uri="{9D8B030D-6E8A-4147-A177-3AD203B41FA5}">
                      <a16:colId xmlns:a16="http://schemas.microsoft.com/office/drawing/2014/main" val="3946547023"/>
                    </a:ext>
                  </a:extLst>
                </a:gridCol>
                <a:gridCol w="317369">
                  <a:extLst>
                    <a:ext uri="{9D8B030D-6E8A-4147-A177-3AD203B41FA5}">
                      <a16:colId xmlns:a16="http://schemas.microsoft.com/office/drawing/2014/main" val="1603506542"/>
                    </a:ext>
                  </a:extLst>
                </a:gridCol>
                <a:gridCol w="317369">
                  <a:extLst>
                    <a:ext uri="{9D8B030D-6E8A-4147-A177-3AD203B41FA5}">
                      <a16:colId xmlns:a16="http://schemas.microsoft.com/office/drawing/2014/main" val="2486423551"/>
                    </a:ext>
                  </a:extLst>
                </a:gridCol>
                <a:gridCol w="317369">
                  <a:extLst>
                    <a:ext uri="{9D8B030D-6E8A-4147-A177-3AD203B41FA5}">
                      <a16:colId xmlns:a16="http://schemas.microsoft.com/office/drawing/2014/main" val="1649868551"/>
                    </a:ext>
                  </a:extLst>
                </a:gridCol>
                <a:gridCol w="317369">
                  <a:extLst>
                    <a:ext uri="{9D8B030D-6E8A-4147-A177-3AD203B41FA5}">
                      <a16:colId xmlns:a16="http://schemas.microsoft.com/office/drawing/2014/main" val="3638036284"/>
                    </a:ext>
                  </a:extLst>
                </a:gridCol>
                <a:gridCol w="317369">
                  <a:extLst>
                    <a:ext uri="{9D8B030D-6E8A-4147-A177-3AD203B41FA5}">
                      <a16:colId xmlns:a16="http://schemas.microsoft.com/office/drawing/2014/main" val="898299107"/>
                    </a:ext>
                  </a:extLst>
                </a:gridCol>
                <a:gridCol w="317369">
                  <a:extLst>
                    <a:ext uri="{9D8B030D-6E8A-4147-A177-3AD203B41FA5}">
                      <a16:colId xmlns:a16="http://schemas.microsoft.com/office/drawing/2014/main" val="1396970600"/>
                    </a:ext>
                  </a:extLst>
                </a:gridCol>
                <a:gridCol w="317369">
                  <a:extLst>
                    <a:ext uri="{9D8B030D-6E8A-4147-A177-3AD203B41FA5}">
                      <a16:colId xmlns:a16="http://schemas.microsoft.com/office/drawing/2014/main" val="687727350"/>
                    </a:ext>
                  </a:extLst>
                </a:gridCol>
                <a:gridCol w="317369">
                  <a:extLst>
                    <a:ext uri="{9D8B030D-6E8A-4147-A177-3AD203B41FA5}">
                      <a16:colId xmlns:a16="http://schemas.microsoft.com/office/drawing/2014/main" val="353394325"/>
                    </a:ext>
                  </a:extLst>
                </a:gridCol>
                <a:gridCol w="317369">
                  <a:extLst>
                    <a:ext uri="{9D8B030D-6E8A-4147-A177-3AD203B41FA5}">
                      <a16:colId xmlns:a16="http://schemas.microsoft.com/office/drawing/2014/main" val="123195678"/>
                    </a:ext>
                  </a:extLst>
                </a:gridCol>
                <a:gridCol w="317369">
                  <a:extLst>
                    <a:ext uri="{9D8B030D-6E8A-4147-A177-3AD203B41FA5}">
                      <a16:colId xmlns:a16="http://schemas.microsoft.com/office/drawing/2014/main" val="1673618816"/>
                    </a:ext>
                  </a:extLst>
                </a:gridCol>
                <a:gridCol w="317369">
                  <a:extLst>
                    <a:ext uri="{9D8B030D-6E8A-4147-A177-3AD203B41FA5}">
                      <a16:colId xmlns:a16="http://schemas.microsoft.com/office/drawing/2014/main" val="73559314"/>
                    </a:ext>
                  </a:extLst>
                </a:gridCol>
                <a:gridCol w="317369">
                  <a:extLst>
                    <a:ext uri="{9D8B030D-6E8A-4147-A177-3AD203B41FA5}">
                      <a16:colId xmlns:a16="http://schemas.microsoft.com/office/drawing/2014/main" val="3558873740"/>
                    </a:ext>
                  </a:extLst>
                </a:gridCol>
                <a:gridCol w="317369">
                  <a:extLst>
                    <a:ext uri="{9D8B030D-6E8A-4147-A177-3AD203B41FA5}">
                      <a16:colId xmlns:a16="http://schemas.microsoft.com/office/drawing/2014/main" val="561953776"/>
                    </a:ext>
                  </a:extLst>
                </a:gridCol>
                <a:gridCol w="317369">
                  <a:extLst>
                    <a:ext uri="{9D8B030D-6E8A-4147-A177-3AD203B41FA5}">
                      <a16:colId xmlns:a16="http://schemas.microsoft.com/office/drawing/2014/main" val="3073990017"/>
                    </a:ext>
                  </a:extLst>
                </a:gridCol>
                <a:gridCol w="317369">
                  <a:extLst>
                    <a:ext uri="{9D8B030D-6E8A-4147-A177-3AD203B41FA5}">
                      <a16:colId xmlns:a16="http://schemas.microsoft.com/office/drawing/2014/main" val="1214471618"/>
                    </a:ext>
                  </a:extLst>
                </a:gridCol>
                <a:gridCol w="317369">
                  <a:extLst>
                    <a:ext uri="{9D8B030D-6E8A-4147-A177-3AD203B41FA5}">
                      <a16:colId xmlns:a16="http://schemas.microsoft.com/office/drawing/2014/main" val="4008372047"/>
                    </a:ext>
                  </a:extLst>
                </a:gridCol>
                <a:gridCol w="317369">
                  <a:extLst>
                    <a:ext uri="{9D8B030D-6E8A-4147-A177-3AD203B41FA5}">
                      <a16:colId xmlns:a16="http://schemas.microsoft.com/office/drawing/2014/main" val="1100859019"/>
                    </a:ext>
                  </a:extLst>
                </a:gridCol>
                <a:gridCol w="317369">
                  <a:extLst>
                    <a:ext uri="{9D8B030D-6E8A-4147-A177-3AD203B41FA5}">
                      <a16:colId xmlns:a16="http://schemas.microsoft.com/office/drawing/2014/main" val="192744236"/>
                    </a:ext>
                  </a:extLst>
                </a:gridCol>
                <a:gridCol w="317369">
                  <a:extLst>
                    <a:ext uri="{9D8B030D-6E8A-4147-A177-3AD203B41FA5}">
                      <a16:colId xmlns:a16="http://schemas.microsoft.com/office/drawing/2014/main" val="3503983975"/>
                    </a:ext>
                  </a:extLst>
                </a:gridCol>
                <a:gridCol w="317369">
                  <a:extLst>
                    <a:ext uri="{9D8B030D-6E8A-4147-A177-3AD203B41FA5}">
                      <a16:colId xmlns:a16="http://schemas.microsoft.com/office/drawing/2014/main" val="3164324730"/>
                    </a:ext>
                  </a:extLst>
                </a:gridCol>
                <a:gridCol w="317369">
                  <a:extLst>
                    <a:ext uri="{9D8B030D-6E8A-4147-A177-3AD203B41FA5}">
                      <a16:colId xmlns:a16="http://schemas.microsoft.com/office/drawing/2014/main" val="2509018998"/>
                    </a:ext>
                  </a:extLst>
                </a:gridCol>
                <a:gridCol w="317369">
                  <a:extLst>
                    <a:ext uri="{9D8B030D-6E8A-4147-A177-3AD203B41FA5}">
                      <a16:colId xmlns:a16="http://schemas.microsoft.com/office/drawing/2014/main" val="2175364227"/>
                    </a:ext>
                  </a:extLst>
                </a:gridCol>
                <a:gridCol w="317369">
                  <a:extLst>
                    <a:ext uri="{9D8B030D-6E8A-4147-A177-3AD203B41FA5}">
                      <a16:colId xmlns:a16="http://schemas.microsoft.com/office/drawing/2014/main" val="2592838330"/>
                    </a:ext>
                  </a:extLst>
                </a:gridCol>
                <a:gridCol w="317369">
                  <a:extLst>
                    <a:ext uri="{9D8B030D-6E8A-4147-A177-3AD203B41FA5}">
                      <a16:colId xmlns:a16="http://schemas.microsoft.com/office/drawing/2014/main" val="1051821333"/>
                    </a:ext>
                  </a:extLst>
                </a:gridCol>
                <a:gridCol w="317369">
                  <a:extLst>
                    <a:ext uri="{9D8B030D-6E8A-4147-A177-3AD203B41FA5}">
                      <a16:colId xmlns:a16="http://schemas.microsoft.com/office/drawing/2014/main" val="2858549204"/>
                    </a:ext>
                  </a:extLst>
                </a:gridCol>
                <a:gridCol w="317369">
                  <a:extLst>
                    <a:ext uri="{9D8B030D-6E8A-4147-A177-3AD203B41FA5}">
                      <a16:colId xmlns:a16="http://schemas.microsoft.com/office/drawing/2014/main" val="2108216570"/>
                    </a:ext>
                  </a:extLst>
                </a:gridCol>
                <a:gridCol w="317369">
                  <a:extLst>
                    <a:ext uri="{9D8B030D-6E8A-4147-A177-3AD203B41FA5}">
                      <a16:colId xmlns:a16="http://schemas.microsoft.com/office/drawing/2014/main" val="4197391518"/>
                    </a:ext>
                  </a:extLst>
                </a:gridCol>
                <a:gridCol w="317369">
                  <a:extLst>
                    <a:ext uri="{9D8B030D-6E8A-4147-A177-3AD203B41FA5}">
                      <a16:colId xmlns:a16="http://schemas.microsoft.com/office/drawing/2014/main" val="2834945694"/>
                    </a:ext>
                  </a:extLst>
                </a:gridCol>
                <a:gridCol w="317369">
                  <a:extLst>
                    <a:ext uri="{9D8B030D-6E8A-4147-A177-3AD203B41FA5}">
                      <a16:colId xmlns:a16="http://schemas.microsoft.com/office/drawing/2014/main" val="4012322424"/>
                    </a:ext>
                  </a:extLst>
                </a:gridCol>
                <a:gridCol w="317369">
                  <a:extLst>
                    <a:ext uri="{9D8B030D-6E8A-4147-A177-3AD203B41FA5}">
                      <a16:colId xmlns:a16="http://schemas.microsoft.com/office/drawing/2014/main" val="1650706385"/>
                    </a:ext>
                  </a:extLst>
                </a:gridCol>
                <a:gridCol w="317369">
                  <a:extLst>
                    <a:ext uri="{9D8B030D-6E8A-4147-A177-3AD203B41FA5}">
                      <a16:colId xmlns:a16="http://schemas.microsoft.com/office/drawing/2014/main" val="1104431947"/>
                    </a:ext>
                  </a:extLst>
                </a:gridCol>
                <a:gridCol w="317369">
                  <a:extLst>
                    <a:ext uri="{9D8B030D-6E8A-4147-A177-3AD203B41FA5}">
                      <a16:colId xmlns:a16="http://schemas.microsoft.com/office/drawing/2014/main" val="979845082"/>
                    </a:ext>
                  </a:extLst>
                </a:gridCol>
                <a:gridCol w="317369">
                  <a:extLst>
                    <a:ext uri="{9D8B030D-6E8A-4147-A177-3AD203B41FA5}">
                      <a16:colId xmlns:a16="http://schemas.microsoft.com/office/drawing/2014/main" val="1990359596"/>
                    </a:ext>
                  </a:extLst>
                </a:gridCol>
                <a:gridCol w="317369">
                  <a:extLst>
                    <a:ext uri="{9D8B030D-6E8A-4147-A177-3AD203B41FA5}">
                      <a16:colId xmlns:a16="http://schemas.microsoft.com/office/drawing/2014/main" val="1324954455"/>
                    </a:ext>
                  </a:extLst>
                </a:gridCol>
                <a:gridCol w="317369">
                  <a:extLst>
                    <a:ext uri="{9D8B030D-6E8A-4147-A177-3AD203B41FA5}">
                      <a16:colId xmlns:a16="http://schemas.microsoft.com/office/drawing/2014/main" val="523090158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143981"/>
                  </a:ext>
                </a:extLst>
              </a:tr>
            </a:tbl>
          </a:graphicData>
        </a:graphic>
      </p:graphicFrame>
      <p:graphicFrame>
        <p:nvGraphicFramePr>
          <p:cNvPr id="14" name="Táblázat 13">
            <a:extLst>
              <a:ext uri="{FF2B5EF4-FFF2-40B4-BE49-F238E27FC236}">
                <a16:creationId xmlns:a16="http://schemas.microsoft.com/office/drawing/2014/main" id="{6A3A26DB-4980-F8AE-8ABC-803D5EC29E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0512875"/>
              </p:ext>
            </p:extLst>
          </p:nvPr>
        </p:nvGraphicFramePr>
        <p:xfrm>
          <a:off x="431153" y="381584"/>
          <a:ext cx="1097280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60">
                  <a:extLst>
                    <a:ext uri="{9D8B030D-6E8A-4147-A177-3AD203B41FA5}">
                      <a16:colId xmlns:a16="http://schemas.microsoft.com/office/drawing/2014/main" val="3064531889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3378867005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11764513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4141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90316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25342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83428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00867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0481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752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22942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51705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235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84586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952982"/>
                  </a:ext>
                </a:extLst>
              </a:tr>
            </a:tbl>
          </a:graphicData>
        </a:graphic>
      </p:graphicFrame>
      <p:sp>
        <p:nvSpPr>
          <p:cNvPr id="15" name="Szövegdoboz 14">
            <a:extLst>
              <a:ext uri="{FF2B5EF4-FFF2-40B4-BE49-F238E27FC236}">
                <a16:creationId xmlns:a16="http://schemas.microsoft.com/office/drawing/2014/main" id="{307959F0-4469-EBEF-4D1D-71E5C5C429D1}"/>
              </a:ext>
            </a:extLst>
          </p:cNvPr>
          <p:cNvSpPr txBox="1"/>
          <p:nvPr/>
        </p:nvSpPr>
        <p:spPr>
          <a:xfrm>
            <a:off x="517904" y="4848943"/>
            <a:ext cx="942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000" b="1" dirty="0"/>
              <a:t>3 ∙12</a:t>
            </a:r>
          </a:p>
        </p:txBody>
      </p:sp>
      <p:sp>
        <p:nvSpPr>
          <p:cNvPr id="17" name="Szövegdoboz 16">
            <a:extLst>
              <a:ext uri="{FF2B5EF4-FFF2-40B4-BE49-F238E27FC236}">
                <a16:creationId xmlns:a16="http://schemas.microsoft.com/office/drawing/2014/main" id="{45E2BA6A-51CA-CAA0-A979-160F3F092632}"/>
              </a:ext>
            </a:extLst>
          </p:cNvPr>
          <p:cNvSpPr txBox="1"/>
          <p:nvPr/>
        </p:nvSpPr>
        <p:spPr>
          <a:xfrm>
            <a:off x="2724478" y="4431554"/>
            <a:ext cx="942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000" b="1" dirty="0"/>
              <a:t>6 ∙ 6</a:t>
            </a:r>
          </a:p>
        </p:txBody>
      </p:sp>
      <p:sp>
        <p:nvSpPr>
          <p:cNvPr id="19" name="Szövegdoboz 18">
            <a:extLst>
              <a:ext uri="{FF2B5EF4-FFF2-40B4-BE49-F238E27FC236}">
                <a16:creationId xmlns:a16="http://schemas.microsoft.com/office/drawing/2014/main" id="{17621DF6-5674-45DC-34DC-68DAA0ABF9A3}"/>
              </a:ext>
            </a:extLst>
          </p:cNvPr>
          <p:cNvSpPr txBox="1"/>
          <p:nvPr/>
        </p:nvSpPr>
        <p:spPr>
          <a:xfrm>
            <a:off x="7653196" y="3632837"/>
            <a:ext cx="942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000" b="1" dirty="0"/>
              <a:t>9 ∙ 4</a:t>
            </a:r>
          </a:p>
        </p:txBody>
      </p:sp>
      <p:sp>
        <p:nvSpPr>
          <p:cNvPr id="21" name="Szövegdoboz 20">
            <a:extLst>
              <a:ext uri="{FF2B5EF4-FFF2-40B4-BE49-F238E27FC236}">
                <a16:creationId xmlns:a16="http://schemas.microsoft.com/office/drawing/2014/main" id="{FDAA1276-7F59-EA7D-16F1-B369DA75EE72}"/>
              </a:ext>
            </a:extLst>
          </p:cNvPr>
          <p:cNvSpPr txBox="1"/>
          <p:nvPr/>
        </p:nvSpPr>
        <p:spPr>
          <a:xfrm>
            <a:off x="7832385" y="4837145"/>
            <a:ext cx="942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000" b="1" dirty="0"/>
              <a:t>18 ∙2</a:t>
            </a:r>
          </a:p>
        </p:txBody>
      </p:sp>
      <p:sp>
        <p:nvSpPr>
          <p:cNvPr id="25" name="Szövegdoboz 24">
            <a:extLst>
              <a:ext uri="{FF2B5EF4-FFF2-40B4-BE49-F238E27FC236}">
                <a16:creationId xmlns:a16="http://schemas.microsoft.com/office/drawing/2014/main" id="{D0A18EA5-2C40-889F-8C7B-100AD6E0F2A0}"/>
              </a:ext>
            </a:extLst>
          </p:cNvPr>
          <p:cNvSpPr txBox="1"/>
          <p:nvPr/>
        </p:nvSpPr>
        <p:spPr>
          <a:xfrm>
            <a:off x="5624660" y="5597322"/>
            <a:ext cx="942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000" b="1" dirty="0"/>
              <a:t>36 ∙ 1</a:t>
            </a:r>
          </a:p>
        </p:txBody>
      </p:sp>
    </p:spTree>
    <p:extLst>
      <p:ext uri="{BB962C8B-B14F-4D97-AF65-F5344CB8AC3E}">
        <p14:creationId xmlns:p14="http://schemas.microsoft.com/office/powerpoint/2010/main" val="280108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3B0AB3B-6753-DBA0-6058-2FA32D2F2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-65987"/>
            <a:ext cx="10058400" cy="1206630"/>
          </a:xfrm>
        </p:spPr>
        <p:txBody>
          <a:bodyPr/>
          <a:lstStyle/>
          <a:p>
            <a:pPr algn="ctr"/>
            <a:r>
              <a:rPr lang="hu-HU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36 osztópárjai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414EFE3-A881-3478-C0BA-322FAF4520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0"/>
            <a:ext cx="10515600" cy="4892945"/>
          </a:xfrm>
        </p:spPr>
        <p:txBody>
          <a:bodyPr>
            <a:normAutofit/>
          </a:bodyPr>
          <a:lstStyle/>
          <a:p>
            <a:pPr marL="0" marR="0" indent="0" algn="just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1" kern="100" spc="-50" dirty="0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cs typeface="Times New Roman" panose="02020603050405020304" pitchFamily="18" charset="0"/>
              </a:rPr>
              <a:t>Felírhatjuk szorzat alakban. Ha növekvő sorban írjuk a szorzótényezőket, észrevesszük, hogy a két tényező közti különbség egyre kisebb lesz. Addig írjuk, ameddig nem fordul meg a sorozat, azaz olyan szám következne az első tényező helyére, amit már második tényezőként írtunk, vagy két azonos szám szorzata alkot egy párt.</a:t>
            </a:r>
          </a:p>
          <a:p>
            <a:pPr marL="0" marR="0" indent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hu-HU" sz="1800" b="1" kern="100" spc="-50" dirty="0">
              <a:solidFill>
                <a:schemeClr val="tx2">
                  <a:lumMod val="90000"/>
                  <a:lumOff val="10000"/>
                </a:schemeClr>
              </a:solidFill>
              <a:highlight>
                <a:srgbClr val="FFFFFF"/>
              </a:highlight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3200" b="1" kern="100" spc="-50" dirty="0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cs typeface="Times New Roman" panose="02020603050405020304" pitchFamily="18" charset="0"/>
              </a:rPr>
              <a:t>36=  1∙36</a:t>
            </a:r>
          </a:p>
          <a:p>
            <a:pPr marL="0" marR="0" indent="0" algn="ctr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3200" b="1" kern="100" spc="-50" dirty="0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cs typeface="Times New Roman" panose="02020603050405020304" pitchFamily="18" charset="0"/>
              </a:rPr>
              <a:t>36=  2∙18</a:t>
            </a:r>
          </a:p>
          <a:p>
            <a:pPr marL="0" marR="0" indent="0" algn="ctr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3200" b="1" kern="100" spc="-50" dirty="0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cs typeface="Times New Roman" panose="02020603050405020304" pitchFamily="18" charset="0"/>
              </a:rPr>
              <a:t>36=  3∙12</a:t>
            </a:r>
          </a:p>
          <a:p>
            <a:pPr marL="0" marR="0" indent="0" algn="ctr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3200" b="1" kern="100" spc="-50" dirty="0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cs typeface="Times New Roman" panose="02020603050405020304" pitchFamily="18" charset="0"/>
              </a:rPr>
              <a:t>36=  4∙9</a:t>
            </a:r>
          </a:p>
          <a:p>
            <a:pPr marL="0" marR="0" indent="0" algn="ctr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3200" b="1" kern="100" spc="-50" dirty="0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cs typeface="Times New Roman" panose="02020603050405020304" pitchFamily="18" charset="0"/>
              </a:rPr>
              <a:t>36=  6∙6</a:t>
            </a:r>
          </a:p>
          <a:p>
            <a:pPr marL="0" indent="0" algn="just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hu-HU" sz="1800" b="1" kern="100" spc="-50" dirty="0">
              <a:solidFill>
                <a:schemeClr val="tx2">
                  <a:lumMod val="90000"/>
                  <a:lumOff val="10000"/>
                </a:schemeClr>
              </a:solidFill>
              <a:highlight>
                <a:srgbClr val="FFFFFF"/>
              </a:highlight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1" kern="100" spc="-50" dirty="0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cs typeface="Times New Roman" panose="02020603050405020304" pitchFamily="18" charset="0"/>
              </a:rPr>
              <a:t>A nyilak irányában leolvasva megtaláljuk az összes osztóját. 9 osztója van.</a:t>
            </a:r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4124DC9E-5883-752C-341F-B7016D451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3</a:t>
            </a:fld>
            <a:endParaRPr lang="en-US" dirty="0"/>
          </a:p>
        </p:txBody>
      </p:sp>
      <p:cxnSp>
        <p:nvCxnSpPr>
          <p:cNvPr id="10" name="Egyenes összekötő nyíllal 9">
            <a:extLst>
              <a:ext uri="{FF2B5EF4-FFF2-40B4-BE49-F238E27FC236}">
                <a16:creationId xmlns:a16="http://schemas.microsoft.com/office/drawing/2014/main" id="{B33BCAFE-2EF0-2BE4-490D-ED8CF87FAECE}"/>
              </a:ext>
            </a:extLst>
          </p:cNvPr>
          <p:cNvCxnSpPr>
            <a:cxnSpLocks/>
          </p:cNvCxnSpPr>
          <p:nvPr/>
        </p:nvCxnSpPr>
        <p:spPr>
          <a:xfrm>
            <a:off x="6096000" y="2743200"/>
            <a:ext cx="0" cy="2696066"/>
          </a:xfrm>
          <a:prstGeom prst="straightConnector1">
            <a:avLst/>
          </a:prstGeom>
          <a:ln w="5715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2" name="Egyenes összekötő nyíllal 11">
            <a:extLst>
              <a:ext uri="{FF2B5EF4-FFF2-40B4-BE49-F238E27FC236}">
                <a16:creationId xmlns:a16="http://schemas.microsoft.com/office/drawing/2014/main" id="{78A8D0DF-83EB-606A-8984-8E59AAEC8DCE}"/>
              </a:ext>
            </a:extLst>
          </p:cNvPr>
          <p:cNvCxnSpPr>
            <a:cxnSpLocks/>
          </p:cNvCxnSpPr>
          <p:nvPr/>
        </p:nvCxnSpPr>
        <p:spPr>
          <a:xfrm flipV="1">
            <a:off x="7059104" y="2639505"/>
            <a:ext cx="0" cy="2696066"/>
          </a:xfrm>
          <a:prstGeom prst="straightConnector1">
            <a:avLst/>
          </a:prstGeom>
          <a:ln w="5715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0428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3333615-8BB4-EBD7-6A4E-FB3A477F5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b="1" kern="100" dirty="0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FF"/>
                </a:highlight>
                <a:ea typeface="+mn-ea"/>
                <a:cs typeface="Times New Roman" panose="02020603050405020304" pitchFamily="18" charset="0"/>
              </a:rPr>
              <a:t>24</a:t>
            </a:r>
            <a:r>
              <a:rPr lang="hu-HU" b="1" kern="100" dirty="0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hu-HU" b="1" kern="100" dirty="0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FF"/>
                </a:highlight>
                <a:latin typeface="Candara Light" panose="020E0502030303020204" pitchFamily="34" charset="0"/>
                <a:ea typeface="+mn-ea"/>
                <a:cs typeface="Times New Roman" panose="02020603050405020304" pitchFamily="18" charset="0"/>
              </a:rPr>
              <a:t>osztópárjai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ADF993D-56EC-1002-C97C-8074290419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marR="0" indent="0" algn="just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2000" b="1" kern="100" spc="-50" dirty="0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cs typeface="Times New Roman" panose="02020603050405020304" pitchFamily="18" charset="0"/>
              </a:rPr>
              <a:t>Felírhatjuk szorzat alakban. Ha növekvő sorban írjuk a szorzótényezőket, észrevesszük, hogy a két tényező közti különbség egyre kisebb lesz. Addig írjuk, ameddig nem fordul meg a sorozat, azaz olyan szám következne az első tényező helyére, amit már második tényezőként írtunk, vagy két azonos szám szorzata alkot egy párt.</a:t>
            </a:r>
          </a:p>
          <a:p>
            <a:pPr marL="0" marR="0" indent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hu-HU" sz="2000" b="1" kern="100" spc="-50" dirty="0">
              <a:solidFill>
                <a:schemeClr val="tx2">
                  <a:lumMod val="90000"/>
                  <a:lumOff val="10000"/>
                </a:schemeClr>
              </a:solidFill>
              <a:highlight>
                <a:srgbClr val="FFFFFF"/>
              </a:highlight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3600" b="1" kern="100" spc="-50" dirty="0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cs typeface="Times New Roman" panose="02020603050405020304" pitchFamily="18" charset="0"/>
              </a:rPr>
              <a:t>24=  1∙24</a:t>
            </a:r>
          </a:p>
          <a:p>
            <a:pPr marL="0" marR="0" indent="0" algn="ctr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3600" b="1" kern="100" spc="-50" dirty="0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cs typeface="Times New Roman" panose="02020603050405020304" pitchFamily="18" charset="0"/>
              </a:rPr>
              <a:t>24=  2∙12</a:t>
            </a:r>
          </a:p>
          <a:p>
            <a:pPr marL="0" marR="0" indent="0" algn="ctr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3600" b="1" kern="100" spc="-50" dirty="0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cs typeface="Times New Roman" panose="02020603050405020304" pitchFamily="18" charset="0"/>
              </a:rPr>
              <a:t>24=  3∙8</a:t>
            </a:r>
          </a:p>
          <a:p>
            <a:pPr marL="0" marR="0" indent="0" algn="ctr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3600" b="1" kern="100" spc="-50" dirty="0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cs typeface="Times New Roman" panose="02020603050405020304" pitchFamily="18" charset="0"/>
              </a:rPr>
              <a:t>24=  4∙6</a:t>
            </a:r>
          </a:p>
          <a:p>
            <a:pPr marL="0" indent="0" algn="just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hu-HU" sz="2000" b="1" kern="100" spc="-50" dirty="0">
              <a:solidFill>
                <a:schemeClr val="tx2">
                  <a:lumMod val="90000"/>
                  <a:lumOff val="10000"/>
                </a:schemeClr>
              </a:solidFill>
              <a:highlight>
                <a:srgbClr val="FFFFFF"/>
              </a:highlight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2000" b="1" kern="100" spc="-50" dirty="0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cs typeface="Times New Roman" panose="02020603050405020304" pitchFamily="18" charset="0"/>
              </a:rPr>
              <a:t>A sorban leolvasva megtaláljuk mind a 8 osztóját.</a:t>
            </a:r>
          </a:p>
          <a:p>
            <a:endParaRPr lang="hu-HU" dirty="0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F9865764-4570-8E9D-F2A7-38479E783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91803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tív">
  <a:themeElements>
    <a:clrScheme name="Retrospektív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ktív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ív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82</TotalTime>
  <Words>235</Words>
  <Application>Microsoft Office PowerPoint</Application>
  <PresentationFormat>Szélesvásznú</PresentationFormat>
  <Paragraphs>31</Paragraphs>
  <Slides>4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4</vt:i4>
      </vt:variant>
    </vt:vector>
  </HeadingPairs>
  <TitlesOfParts>
    <vt:vector size="10" baseType="lpstr">
      <vt:lpstr>Aptos</vt:lpstr>
      <vt:lpstr>Arial</vt:lpstr>
      <vt:lpstr>Calibri</vt:lpstr>
      <vt:lpstr>Calibri Light</vt:lpstr>
      <vt:lpstr>Candara Light</vt:lpstr>
      <vt:lpstr>Retrospektív</vt:lpstr>
      <vt:lpstr>Osztópárok</vt:lpstr>
      <vt:lpstr>A 36 osztóiról szerezhetünk tapasztalatot, ha megpróbálunk többféleképpen téglalap alakba kirakni 36 kis négyzetet  </vt:lpstr>
      <vt:lpstr>36 osztópárjai</vt:lpstr>
      <vt:lpstr>24 osztópárjai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Osztópárok</dc:title>
  <dc:creator>Dorottya Hajnalné Terjéki</dc:creator>
  <cp:lastModifiedBy>Dorottya Hajnalné Terjéki</cp:lastModifiedBy>
  <cp:revision>1</cp:revision>
  <dcterms:created xsi:type="dcterms:W3CDTF">2024-04-23T19:19:16Z</dcterms:created>
  <dcterms:modified xsi:type="dcterms:W3CDTF">2024-04-23T20:41:26Z</dcterms:modified>
</cp:coreProperties>
</file>